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34"/>
  </p:notesMasterIdLst>
  <p:sldIdLst>
    <p:sldId id="304" r:id="rId2"/>
    <p:sldId id="256" r:id="rId3"/>
    <p:sldId id="288" r:id="rId4"/>
    <p:sldId id="289" r:id="rId5"/>
    <p:sldId id="290" r:id="rId6"/>
    <p:sldId id="257" r:id="rId7"/>
    <p:sldId id="291" r:id="rId8"/>
    <p:sldId id="292" r:id="rId9"/>
    <p:sldId id="293" r:id="rId10"/>
    <p:sldId id="294" r:id="rId11"/>
    <p:sldId id="258" r:id="rId12"/>
    <p:sldId id="295" r:id="rId13"/>
    <p:sldId id="296" r:id="rId14"/>
    <p:sldId id="259" r:id="rId15"/>
    <p:sldId id="263" r:id="rId16"/>
    <p:sldId id="265" r:id="rId17"/>
    <p:sldId id="271" r:id="rId18"/>
    <p:sldId id="297" r:id="rId19"/>
    <p:sldId id="298" r:id="rId20"/>
    <p:sldId id="272" r:id="rId21"/>
    <p:sldId id="299" r:id="rId22"/>
    <p:sldId id="273" r:id="rId23"/>
    <p:sldId id="276" r:id="rId24"/>
    <p:sldId id="279" r:id="rId25"/>
    <p:sldId id="280" r:id="rId26"/>
    <p:sldId id="300" r:id="rId27"/>
    <p:sldId id="283" r:id="rId28"/>
    <p:sldId id="284" r:id="rId29"/>
    <p:sldId id="285" r:id="rId30"/>
    <p:sldId id="286" r:id="rId31"/>
    <p:sldId id="287" r:id="rId32"/>
    <p:sldId id="30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CC33"/>
    <a:srgbClr val="66FF33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47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A217F8-5AB8-405E-9807-F866ED1C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2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0489D-4F83-4C82-84B1-EDF48EAD626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ADCA-3726-431E-86E3-F7A791DF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17EA-76FF-4A01-B8FA-574510E4E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C080-F052-4259-99FB-C358847E8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24CA6-DC4F-4BB5-92EE-90A76D8CE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1E84-1458-4DB8-9C34-8297963A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4E30-E8E4-4E59-8EE7-B2C721E79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7E35B-82CF-49DB-A7D2-F7D04C676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D12C-E1F5-411C-B5AD-F9C30B1F5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4E3D-0B36-4BF7-A0BD-3901A3F8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A101-574F-4D7C-BD74-5A669240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8DA3-B07C-46E5-B680-EFC41154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6E62C6A-0CFC-4E0C-B37F-DBE0B65F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548680"/>
            <a:ext cx="7772400" cy="244827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Викторина по правилам дорожного движения</a:t>
            </a:r>
            <a:r>
              <a:rPr lang="ru-RU" b="1" dirty="0">
                <a:solidFill>
                  <a:srgbClr val="FF0000"/>
                </a:solidFill>
              </a:rPr>
              <a:t>           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827584" y="2852936"/>
            <a:ext cx="7704856" cy="3096344"/>
          </a:xfrm>
        </p:spPr>
        <p:txBody>
          <a:bodyPr/>
          <a:lstStyle/>
          <a:p>
            <a:r>
              <a:rPr lang="ru-RU" dirty="0" smtClean="0"/>
              <a:t>ГУ «</a:t>
            </a:r>
            <a:r>
              <a:rPr lang="ru-RU" dirty="0" err="1" smtClean="0"/>
              <a:t>Буландинская</a:t>
            </a:r>
            <a:r>
              <a:rPr lang="ru-RU" dirty="0" smtClean="0"/>
              <a:t> средняя школа»</a:t>
            </a:r>
          </a:p>
          <a:p>
            <a:r>
              <a:rPr lang="ru-RU" sz="2400" dirty="0" smtClean="0"/>
              <a:t>2017-2018 учебный год</a:t>
            </a:r>
          </a:p>
          <a:p>
            <a:endParaRPr lang="ru-RU" dirty="0" smtClean="0"/>
          </a:p>
          <a:p>
            <a:r>
              <a:rPr lang="ru-RU" sz="2400" dirty="0" smtClean="0"/>
              <a:t>Преподаватель-организатор НВП  </a:t>
            </a:r>
            <a:r>
              <a:rPr lang="ru-RU" sz="2400" dirty="0" err="1" smtClean="0"/>
              <a:t>Т.С.Рахимжанов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1674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5257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838200" y="1295400"/>
            <a:ext cx="7467600" cy="4773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налево?</a:t>
            </a:r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4572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  <p:sp>
        <p:nvSpPr>
          <p:cNvPr id="152582" name="Oval 6"/>
          <p:cNvSpPr>
            <a:spLocks noChangeArrowheads="1"/>
          </p:cNvSpPr>
          <p:nvPr/>
        </p:nvSpPr>
        <p:spPr bwMode="auto">
          <a:xfrm>
            <a:off x="73152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  <p:bldP spid="152580" grpId="0" animBg="1" autoUpdateAnimBg="0"/>
      <p:bldP spid="152581" grpId="0" animBg="1" autoUpdateAnimBg="0"/>
      <p:bldP spid="15258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14694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533400" y="1524000"/>
            <a:ext cx="8153400" cy="4637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из предложенных дорожных знаков, относятся к группе дорожных знаков особого предписания?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18288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3276600" y="1600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4419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5943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73914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7620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24384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37338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44196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2303" name="Text Box 21"/>
          <p:cNvSpPr txBox="1">
            <a:spLocks noChangeArrowheads="1"/>
          </p:cNvSpPr>
          <p:nvPr/>
        </p:nvSpPr>
        <p:spPr bwMode="auto">
          <a:xfrm>
            <a:off x="57150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2304" name="Text Box 22"/>
          <p:cNvSpPr txBox="1">
            <a:spLocks noChangeArrowheads="1"/>
          </p:cNvSpPr>
          <p:nvPr/>
        </p:nvSpPr>
        <p:spPr bwMode="auto">
          <a:xfrm>
            <a:off x="70104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19812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44958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58674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81534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Каково значение термина «велосипед»?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/>
              <a:t>а)</a:t>
            </a:r>
            <a:r>
              <a:rPr lang="ru-RU" sz="2400" dirty="0"/>
              <a:t>   двухколёсное транспортное средство без мотора для взрослых и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б)</a:t>
            </a:r>
            <a:r>
              <a:rPr lang="ru-RU" sz="2400" dirty="0"/>
              <a:t>   двух- или трёхколёсное транспортное средство для детей и взрослых;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в)</a:t>
            </a:r>
            <a:r>
              <a:rPr lang="ru-RU" sz="2400" dirty="0"/>
              <a:t>   транспортное средство, кроме инвалидных колясок, имеющее два колеса и более и приводимое в движение мускульной силой людей, находящихся на нём.</a:t>
            </a:r>
          </a:p>
        </p:txBody>
      </p:sp>
      <p:pic>
        <p:nvPicPr>
          <p:cNvPr id="153604" name="Picture 4" descr="D:\Program Files\Microsoft Office\Clipart\standard\stddir2\bd0785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2819400" cy="16462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5" name="Picture 5" descr="D:\Program Files\Microsoft Office\Clipart\standard\stddir4\sl014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1263"/>
            <a:ext cx="2209800" cy="13858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6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914400"/>
            <a:ext cx="2065338" cy="17367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5462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4800600" y="1524000"/>
            <a:ext cx="3952875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5462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457200" y="1524000"/>
            <a:ext cx="4114800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На каком рисунке изображён нерегулируемый пешеходный переход?</a:t>
            </a: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20574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67056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nimBg="1" autoUpdateAnimBg="0"/>
      <p:bldP spid="15463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1571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457200" y="1752600"/>
            <a:ext cx="8229600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76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43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436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36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2390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958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956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4478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8288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814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244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4008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772400" y="4038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регулируют движение пешеходов.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04800" y="457200"/>
          <a:ext cx="5227638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Точечный рисунок" r:id="rId3" imgW="3266667" imgH="3666667" progId="Paint.Picture">
                  <p:embed/>
                </p:oleObj>
              </mc:Choice>
              <mc:Fallback>
                <p:oleObj name="Точечный рисунок" r:id="rId3" imgW="3266667" imgH="36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5227638" cy="586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638800" y="457200"/>
            <a:ext cx="350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Какой сигнал подаёт регулировщик?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715000" y="2133600"/>
            <a:ext cx="3200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а)</a:t>
            </a:r>
            <a:r>
              <a:rPr lang="ru-RU" sz="2000"/>
              <a:t>   пешеходам разрешено переходить проезжую часть за спиной регулировщика;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б)</a:t>
            </a:r>
            <a:r>
              <a:rPr lang="ru-RU" sz="2000"/>
              <a:t>   пешеходам разрешено переходить проезжую часть со стороны правого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в)    </a:t>
            </a:r>
            <a:r>
              <a:rPr lang="ru-RU" sz="2000"/>
              <a:t>движение пешеходам запрещено;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  <p:bldP spid="12083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228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762000" y="990600"/>
            <a:ext cx="7696200" cy="5232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7010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4343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остановки?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 autoUpdateAnimBg="0"/>
      <p:bldP spid="122884" grpId="0" animBg="1" autoUpdateAnimBg="0"/>
      <p:bldP spid="122885" grpId="0" animBg="1" autoUpdateAnimBg="0"/>
      <p:bldP spid="12288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На каком рисунке изображено «механическое транспортное средство»?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на 1.           </a:t>
            </a:r>
            <a:r>
              <a:rPr lang="ru-RU" sz="2400" b="1"/>
              <a:t>б)</a:t>
            </a:r>
            <a:r>
              <a:rPr lang="ru-RU" sz="2400"/>
              <a:t>   на 1 и 2.           </a:t>
            </a:r>
            <a:r>
              <a:rPr lang="ru-RU" sz="2400" b="1"/>
              <a:t>в)</a:t>
            </a:r>
            <a:r>
              <a:rPr lang="ru-RU" sz="2400"/>
              <a:t>   на всех рисунках.</a:t>
            </a:r>
          </a:p>
        </p:txBody>
      </p:sp>
      <p:pic>
        <p:nvPicPr>
          <p:cNvPr id="129028" name="Picture 4" descr="D:\Program Files\Microsoft Office\Clipart\standard\stddir2\bd0727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2819400" cy="19780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29" name="Picture 5" descr="D:\Program Files\Microsoft Office\Clipart\standard\stddir4\tn0065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438400"/>
            <a:ext cx="2678113" cy="19510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30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438400"/>
            <a:ext cx="2209800" cy="1857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7239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44196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1524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autoUpdateAnimBg="0"/>
      <p:bldP spid="129031" grpId="0" animBg="1" autoUpdateAnimBg="0"/>
      <p:bldP spid="129032" grpId="0" animBg="1" autoUpdateAnimBg="0"/>
      <p:bldP spid="12903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8435" name="Picture 2" descr="D:\Program Files\Microsoft Office\Clipart\standard\stddir4\tn0027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2714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/>
              <a:t>Что означают одновременно горящие все сигналы светофора?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4953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можно начинать переход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скоро будет включён зелёный сигнал и нужно приготовиться к переходу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светофор не работает.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934200" y="5105400"/>
            <a:ext cx="7620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  <p:bldP spid="15565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из этих знаков обозначает место, где можно переходить дорогу?</a:t>
            </a:r>
          </a:p>
        </p:txBody>
      </p:sp>
      <p:pic>
        <p:nvPicPr>
          <p:cNvPr id="15667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147" t="4210" r="7651" b="7368"/>
          <a:stretch>
            <a:fillRect/>
          </a:stretch>
        </p:blipFill>
        <p:spPr bwMode="auto">
          <a:xfrm>
            <a:off x="609600" y="1752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/>
          <a:stretch>
            <a:fillRect/>
          </a:stretch>
        </p:blipFill>
        <p:spPr bwMode="auto">
          <a:xfrm>
            <a:off x="4572000" y="1752600"/>
            <a:ext cx="39624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6096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45720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знак № 1;       </a:t>
            </a:r>
            <a:r>
              <a:rPr lang="ru-RU" sz="2400" b="1"/>
              <a:t>б)</a:t>
            </a:r>
            <a:r>
              <a:rPr lang="ru-RU" sz="2400"/>
              <a:t>   знак № 2;        </a:t>
            </a:r>
            <a:r>
              <a:rPr lang="ru-RU" sz="2400" b="1"/>
              <a:t>в)</a:t>
            </a:r>
            <a:r>
              <a:rPr lang="ru-RU" sz="2400"/>
              <a:t>   оба знака.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7" grpId="0" animBg="1" autoUpdateAnimBg="0"/>
      <p:bldP spid="156678" grpId="0" animBg="1" autoUpdateAnimBg="0"/>
      <p:bldP spid="1566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3375"/>
            <a:ext cx="8534400" cy="935385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F0"/>
                </a:solidFill>
              </a:rPr>
              <a:t>ВИКТОРИНА</a:t>
            </a:r>
            <a:endParaRPr lang="ru-RU" b="1" dirty="0" smtClean="0">
              <a:solidFill>
                <a:srgbClr val="00B0F0"/>
              </a:solidFill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684213" y="2492375"/>
            <a:ext cx="1223962" cy="11525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684213" y="5229225"/>
            <a:ext cx="1223962" cy="11525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84213" y="3860800"/>
            <a:ext cx="1223962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0" y="2590800"/>
            <a:ext cx="4073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FF0066"/>
                </a:solidFill>
              </a:rPr>
              <a:t>Красный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86000" y="38862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FFFF00"/>
                </a:solidFill>
              </a:rPr>
              <a:t>Жёлтый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86000" y="52578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33CC33"/>
                </a:solidFill>
              </a:rPr>
              <a:t>Зелёный</a:t>
            </a:r>
          </a:p>
        </p:txBody>
      </p:sp>
      <p:pic>
        <p:nvPicPr>
          <p:cNvPr id="2058" name="Picture 10" descr="D:\Program Files\Common Files\Microsoft Shared\Clipart\cagcat50\BD0730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124200"/>
            <a:ext cx="2286000" cy="22748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animBg="1"/>
      <p:bldP spid="2053" grpId="0" animBg="1"/>
      <p:bldP spid="2054" grpId="0" animBg="1"/>
      <p:bldP spid="2055" grpId="0" autoUpdateAnimBg="0"/>
      <p:bldP spid="2056" grpId="0" autoUpdateAnimBg="0"/>
      <p:bldP spid="205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называется тормозным путём?</a:t>
            </a:r>
          </a:p>
        </p:txBody>
      </p:sp>
      <p:pic>
        <p:nvPicPr>
          <p:cNvPr id="130053" name="Picture 5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3810000" cy="1898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0054" name="Picture 6" descr="D:\Program Files\Microsoft Office\Clipart\standard\stddir4\tn0029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29000" cy="19145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457200" y="3657600"/>
            <a:ext cx="1447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3124200" y="3352800"/>
            <a:ext cx="2286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/>
              <a:t>а)</a:t>
            </a:r>
            <a:r>
              <a:rPr lang="ru-RU" sz="2000"/>
              <a:t>   расстояние, пройденное автомобилем с момента обнаружения водителем опасности до полной остановки;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/>
              <a:t>б)</a:t>
            </a:r>
            <a:r>
              <a:rPr lang="ru-RU" sz="2000"/>
              <a:t>   расстояние, пройденное автомобилем с момента нажатия на педаль тормоза до полной остановки.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5" grpId="0" animBg="1"/>
      <p:bldP spid="130056" grpId="0" animBg="1"/>
      <p:bldP spid="13005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означает этот знак?</a:t>
            </a:r>
          </a:p>
        </p:txBody>
      </p:sp>
      <p:pic>
        <p:nvPicPr>
          <p:cNvPr id="157699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 l="2147" t="4210" r="7651" b="7368"/>
          <a:stretch>
            <a:fillRect/>
          </a:stretch>
        </p:blipFill>
        <p:spPr bwMode="auto">
          <a:xfrm>
            <a:off x="457200" y="1447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685800" y="1676400"/>
            <a:ext cx="3810000" cy="3810000"/>
          </a:xfrm>
          <a:prstGeom prst="line">
            <a:avLst/>
          </a:prstGeom>
          <a:noFill/>
          <a:ln w="1778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3810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такого дорожного знака не существует;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указывает место, где запрещено движение пешеходов;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предупреждает водителей о приближении к пешеходному переходу.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700" grpId="0" animBg="1"/>
      <p:bldP spid="1577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От чего зависит длина тормозного пути?</a:t>
            </a:r>
          </a:p>
        </p:txBody>
      </p:sp>
      <p:pic>
        <p:nvPicPr>
          <p:cNvPr id="131075" name="Picture 3" descr="D:\Program Files\Microsoft Office\Clipart\smbusbas\bd1075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362200" cy="21955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5105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от массы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от скорости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от состояния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г)</a:t>
            </a:r>
            <a:r>
              <a:rPr lang="ru-RU" sz="2400"/>
              <a:t>   от всех вышеперечисленных причин.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  <p:pic>
        <p:nvPicPr>
          <p:cNvPr id="131084" name="Picture 12" descr="D:\Program Files\Microsoft Office\Clipart\homeanim\j00762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91000"/>
            <a:ext cx="3200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6" name="Picture 14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724400"/>
            <a:ext cx="2819400" cy="14049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410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знак называется «Пешеходная дорожка»?</a:t>
            </a:r>
          </a:p>
        </p:txBody>
      </p:sp>
      <p:pic>
        <p:nvPicPr>
          <p:cNvPr id="13414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457200" y="2819400"/>
            <a:ext cx="2133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3124200" y="28194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9" name="Picture 5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6248400" y="3048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50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5">
            <a:lum bright="-6000" contrast="42000"/>
          </a:blip>
          <a:srcRect/>
          <a:stretch>
            <a:fillRect/>
          </a:stretch>
        </p:blipFill>
        <p:spPr bwMode="auto">
          <a:xfrm>
            <a:off x="6248400" y="3581400"/>
            <a:ext cx="251460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7315200" y="6019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72390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4114800" y="5486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1219200" y="5943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51" grpId="0" animBg="1" autoUpdateAnimBg="0"/>
      <p:bldP spid="134152" grpId="0" animBg="1" autoUpdateAnimBg="0"/>
      <p:bldP spid="134153" grpId="0" animBg="1" autoUpdateAnimBg="0"/>
      <p:bldP spid="13415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pic>
        <p:nvPicPr>
          <p:cNvPr id="13721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2895600" y="304800"/>
            <a:ext cx="5956300" cy="397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2514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Какую ошибку допускают дети при переходе дороги?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19200" y="4724400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переходят дорогу вчетвером;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ошибки не допускают;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невнимательны при переходе дороги.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Кто называется водителем?</a:t>
            </a:r>
          </a:p>
        </p:txBody>
      </p:sp>
      <p:pic>
        <p:nvPicPr>
          <p:cNvPr id="138243" name="Picture 3" descr="D:\Program Files\Microsoft Office\Clipart\standard\stddir1\bd0713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2133600" cy="2057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4" name="Picture 4" descr="D:\Program Files\Microsoft Office\Clipart\standard\stddir1\bd0706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962400"/>
            <a:ext cx="2174875" cy="2286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5" name="Picture 5" descr="D:\Program Files\Microsoft Office\Clipart\standard\stddir3\pe01353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200400" cy="22637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662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лицо, управляющее инвалидной коляской без двигателя;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лицо, управляющее каким-либо транспортным средством;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лицо, ведущее велосипед.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10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предупреждает, что впереди:</a:t>
            </a:r>
          </a:p>
        </p:txBody>
      </p:sp>
      <p:pic>
        <p:nvPicPr>
          <p:cNvPr id="15872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5410200" y="381000"/>
            <a:ext cx="3429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3886200"/>
            <a:ext cx="838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временно используемый для проведения спортивных соревнований;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 вблизи детского учреждения, где возможно появление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пешеходный переход.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Если по вине пешехода, произошло ДТП, в результате которого были повреждены автомобиль или придорожные постройки, нарушитель наказывается следующим образом:</a:t>
            </a:r>
          </a:p>
        </p:txBody>
      </p:sp>
      <p:pic>
        <p:nvPicPr>
          <p:cNvPr id="141315" name="Picture 3" descr="D:\Program Files\Microsoft Office\Clipart\standard\stddir2\bd0726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3810000" cy="30241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449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инспектор ГИБДД предупредит его;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нарушителя оштрафуют;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нарушителя оштрафуют и он должен будет возместить ущерб от ДТП.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14233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762000" y="1295400"/>
            <a:ext cx="7696200" cy="449738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этом участке переходить дорогу опасно.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15240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0292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  <p:bldP spid="142340" grpId="0" animBg="1" autoUpdateAnimBg="0"/>
      <p:bldP spid="14234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14336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81000" y="1816100"/>
            <a:ext cx="5486400" cy="4613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/>
              <a:t>С какого возраста Правилами дорожного движения разрешается управлять велосипедом при движении по дорогам?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6324600" y="19812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10 лет</a:t>
            </a:r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6400800" y="4419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14 лет</a:t>
            </a:r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6400800" y="3200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12 лет</a:t>
            </a:r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6400800" y="5486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16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  <p:bldP spid="143365" grpId="0" animBg="1" autoUpdateAnimBg="0"/>
      <p:bldP spid="143366" grpId="0" animBg="1" autoUpdateAnimBg="0"/>
      <p:bldP spid="143367" grpId="0" animBg="1" autoUpdateAnimBg="0"/>
      <p:bldP spid="14336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46434" name="Picture 1026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1371600" y="1031875"/>
            <a:ext cx="6172200" cy="52054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6435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пешеходы нарушают Правила дорожного движения?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28</a:t>
            </a:r>
            <a:endParaRPr lang="ru-RU" dirty="0"/>
          </a:p>
        </p:txBody>
      </p:sp>
      <p:pic>
        <p:nvPicPr>
          <p:cNvPr id="14438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04800" y="2057400"/>
            <a:ext cx="247332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8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2895600" y="2057400"/>
            <a:ext cx="3200400" cy="30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8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6248400" y="2057400"/>
            <a:ext cx="252571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каком рисунке показано нарушение Правил дорожного движения?</a:t>
            </a: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12954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42672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71628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nimBg="1" autoUpdateAnimBg="0"/>
      <p:bldP spid="144391" grpId="0" animBg="1" autoUpdateAnimBg="0"/>
      <p:bldP spid="14439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0FFE3-DC56-4DCA-8EC4-6FB685F3EF8E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Правильные ответы:</a:t>
            </a:r>
          </a:p>
        </p:txBody>
      </p:sp>
      <p:graphicFrame>
        <p:nvGraphicFramePr>
          <p:cNvPr id="145510" name="Group 102"/>
          <p:cNvGraphicFramePr>
            <a:graphicFrameLocks noGrp="1"/>
          </p:cNvGraphicFramePr>
          <p:nvPr/>
        </p:nvGraphicFramePr>
        <p:xfrm>
          <a:off x="457200" y="914400"/>
          <a:ext cx="8382000" cy="5029200"/>
        </p:xfrm>
        <a:graphic>
          <a:graphicData uri="http://schemas.openxmlformats.org/drawingml/2006/table">
            <a:tbl>
              <a:tblPr/>
              <a:tblGrid>
                <a:gridCol w="1600200"/>
                <a:gridCol w="2590800"/>
                <a:gridCol w="1752600"/>
                <a:gridCol w="24384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1, 2, 4, 7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5, 6, 10, 12, 14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А,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7, 8, 13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1, 2, 9, 12, 15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54421-8D18-4BE6-B226-1182B131E38C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Статистика ДТП</a:t>
            </a:r>
          </a:p>
        </p:txBody>
      </p:sp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914400" y="2057400"/>
            <a:ext cx="7315200" cy="3543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99"/>
              </a:gs>
              <a:gs pos="50000">
                <a:srgbClr val="CCFFCC"/>
              </a:gs>
              <a:gs pos="100000">
                <a:srgbClr val="FF9999"/>
              </a:gs>
            </a:gsLst>
            <a:lin ang="2700000" scaled="1"/>
          </a:gradFill>
          <a:ln w="762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	В мире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ежегодно погибают  в автокатастрофах почти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человек, около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млн.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  получают увечья.</a:t>
            </a:r>
          </a:p>
        </p:txBody>
      </p:sp>
      <p:pic>
        <p:nvPicPr>
          <p:cNvPr id="162820" name="Picture 4" descr="D:\Program Files\Microsoft Office\Clipart\standard\stddir1\bd0711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91000"/>
            <a:ext cx="3886200" cy="24288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81000" y="1524000"/>
          <a:ext cx="414496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3" imgW="2238687" imgH="3258005" progId="Paint.Picture">
                  <p:embed/>
                </p:oleObj>
              </mc:Choice>
              <mc:Fallback>
                <p:oleObj name="Точечный рисунок" r:id="rId3" imgW="2238687" imgH="32580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159"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4144963" cy="487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953000" y="128905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/>
              <a:t>   движение пешеходам запрещено;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б)</a:t>
            </a:r>
            <a:r>
              <a:rPr 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/>
              <a:t>   пешеходам разрешено переходить проезжую часть за спиной регулировщика. 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484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457200" y="1219200"/>
            <a:ext cx="8229600" cy="4826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направо?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4008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191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  <p:bldP spid="148484" grpId="0" animBg="1" autoUpdateAnimBg="0"/>
      <p:bldP spid="148485" grpId="0" animBg="1" autoUpdateAnimBg="0"/>
      <p:bldP spid="14848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1366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685800" y="1447800"/>
            <a:ext cx="7772400" cy="47069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введены в действие 1 января 2006 г.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2766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876800" y="1676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467600" y="167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6764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31242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46482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63246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7543800" y="2895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12954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25146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37338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5562600" y="4724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76200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9506" name="Rectangle 4098"/>
          <p:cNvSpPr>
            <a:spLocks noChangeArrowheads="1"/>
          </p:cNvSpPr>
          <p:nvPr/>
        </p:nvSpPr>
        <p:spPr bwMode="auto">
          <a:xfrm>
            <a:off x="533400" y="609600"/>
            <a:ext cx="4191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обозначает:</a:t>
            </a:r>
          </a:p>
        </p:txBody>
      </p:sp>
      <p:pic>
        <p:nvPicPr>
          <p:cNvPr id="149507" name="Picture 409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105400" y="304800"/>
            <a:ext cx="37338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100"/>
          <p:cNvSpPr txBox="1">
            <a:spLocks noChangeArrowheads="1"/>
          </p:cNvSpPr>
          <p:nvPr/>
        </p:nvSpPr>
        <p:spPr bwMode="auto">
          <a:xfrm>
            <a:off x="357188" y="3857625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не имеющий тротуара или пешеходной дорожки;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дороги, на котором впереди имеется пешеходный переход;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участок дороги, на котором имеется тротуар или пешеходная дорожка.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0530" name="Text Box 1026"/>
          <p:cNvSpPr txBox="1">
            <a:spLocks noChangeArrowheads="1"/>
          </p:cNvSpPr>
          <p:nvPr/>
        </p:nvSpPr>
        <p:spPr bwMode="auto">
          <a:xfrm>
            <a:off x="228600" y="533400"/>
            <a:ext cx="8610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При достижении какого минимального возраста разрешается перевозить детей на переднем сиденье легкового автомобиля без специального детского сиденья?</a:t>
            </a:r>
          </a:p>
        </p:txBody>
      </p:sp>
      <p:sp>
        <p:nvSpPr>
          <p:cNvPr id="150532" name="Text Box 1028"/>
          <p:cNvSpPr txBox="1">
            <a:spLocks noChangeArrowheads="1"/>
          </p:cNvSpPr>
          <p:nvPr/>
        </p:nvSpPr>
        <p:spPr bwMode="auto">
          <a:xfrm>
            <a:off x="762000" y="3352800"/>
            <a:ext cx="2209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8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10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12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14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16 лет</a:t>
            </a:r>
          </a:p>
        </p:txBody>
      </p:sp>
      <p:pic>
        <p:nvPicPr>
          <p:cNvPr id="150533" name="Picture 102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3429000" y="2978150"/>
            <a:ext cx="5181600" cy="342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51554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33400" y="1295400"/>
            <a:ext cx="4114800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029200" y="144780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/>
              <a:t>   движение пешеходам запрещено;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б)</a:t>
            </a:r>
            <a:r>
              <a:rPr 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/>
              <a:t>   пешеходам разрешено переходить проезжую часть за спиной регулировщика</a:t>
            </a:r>
            <a:r>
              <a:rPr lang="ru-RU" sz="2400" i="1"/>
              <a:t>.</a:t>
            </a:r>
            <a:r>
              <a:rPr lang="ru-RU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  <p:bldP spid="151556" grpId="0" autoUpdateAnimBg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847</TotalTime>
  <Words>920</Words>
  <Application>Microsoft Office PowerPoint</Application>
  <PresentationFormat>Экран (4:3)</PresentationFormat>
  <Paragraphs>254</Paragraphs>
  <Slides>32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Текстура</vt:lpstr>
      <vt:lpstr>Точечный рисунок</vt:lpstr>
      <vt:lpstr>Викторина по правилам дорожного движения              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ДТП</vt:lpstr>
    </vt:vector>
  </TitlesOfParts>
  <Company>Ник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Конкурс-викторина по безопасности дорожного движения </dc:title>
  <dc:creator>Ник</dc:creator>
  <cp:lastModifiedBy>Admin</cp:lastModifiedBy>
  <cp:revision>105</cp:revision>
  <dcterms:created xsi:type="dcterms:W3CDTF">2007-04-07T20:34:11Z</dcterms:created>
  <dcterms:modified xsi:type="dcterms:W3CDTF">2017-09-07T04:02:09Z</dcterms:modified>
</cp:coreProperties>
</file>